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3"/>
  </p:notesMasterIdLst>
  <p:handoutMasterIdLst>
    <p:handoutMasterId r:id="rId14"/>
  </p:handoutMasterIdLst>
  <p:sldIdLst>
    <p:sldId id="256" r:id="rId3"/>
    <p:sldId id="273" r:id="rId4"/>
    <p:sldId id="272" r:id="rId5"/>
    <p:sldId id="266" r:id="rId6"/>
    <p:sldId id="274" r:id="rId7"/>
    <p:sldId id="275" r:id="rId8"/>
    <p:sldId id="276" r:id="rId9"/>
    <p:sldId id="270" r:id="rId10"/>
    <p:sldId id="277" r:id="rId11"/>
    <p:sldId id="27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06" autoAdjust="0"/>
    <p:restoredTop sz="95238" autoAdjust="0"/>
  </p:normalViewPr>
  <p:slideViewPr>
    <p:cSldViewPr snapToGrid="0" snapToObjects="1">
      <p:cViewPr varScale="1">
        <p:scale>
          <a:sx n="123" d="100"/>
          <a:sy n="123" d="100"/>
        </p:scale>
        <p:origin x="1136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E3B3E-782A-9745-8E84-372F7B6771BF}" type="datetimeFigureOut">
              <a:rPr lang="en-US" smtClean="0"/>
              <a:t>5/13/20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71C0A-6FC9-E54E-92BE-11816E6C8A1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606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png>
</file>

<file path=ppt/media/image13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DDEBCA-E5CF-C440-96EB-4F7FB6A2B9E6}" type="datetimeFigureOut">
              <a:rPr lang="nl-NL" smtClean="0"/>
              <a:t>13-05-2020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DC8DD1-4508-4547-9E10-A04778832892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6931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We </a:t>
            </a:r>
            <a:r>
              <a:rPr lang="nl-NL" dirty="0" err="1"/>
              <a:t>created</a:t>
            </a:r>
            <a:r>
              <a:rPr lang="nl-NL" dirty="0"/>
              <a:t> a dataset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varying</a:t>
            </a:r>
            <a:r>
              <a:rPr lang="nl-NL" dirty="0"/>
              <a:t> </a:t>
            </a:r>
            <a:r>
              <a:rPr lang="nl-NL" dirty="0" err="1"/>
              <a:t>inputs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9400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As </a:t>
            </a:r>
            <a:r>
              <a:rPr lang="nl-NL" dirty="0" err="1"/>
              <a:t>the</a:t>
            </a:r>
            <a:r>
              <a:rPr lang="nl-NL" dirty="0"/>
              <a:t> data </a:t>
            </a:r>
            <a:r>
              <a:rPr lang="nl-NL" dirty="0" err="1"/>
              <a:t>retreived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sensors </a:t>
            </a:r>
            <a:r>
              <a:rPr lang="nl-NL" dirty="0" err="1"/>
              <a:t>were</a:t>
            </a:r>
            <a:r>
              <a:rPr lang="nl-NL" dirty="0"/>
              <a:t> a bit </a:t>
            </a:r>
            <a:r>
              <a:rPr lang="nl-NL" dirty="0" err="1"/>
              <a:t>noisy</a:t>
            </a:r>
            <a:r>
              <a:rPr lang="nl-NL" dirty="0"/>
              <a:t>, we </a:t>
            </a:r>
            <a:r>
              <a:rPr lang="nl-NL" dirty="0" err="1"/>
              <a:t>smoothened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data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command</a:t>
            </a:r>
            <a:r>
              <a:rPr lang="nl-NL" dirty="0"/>
              <a:t> </a:t>
            </a:r>
            <a:r>
              <a:rPr lang="nl-NL" dirty="0" err="1"/>
              <a:t>smoothdata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3074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We </a:t>
            </a:r>
            <a:r>
              <a:rPr lang="nl-NL" dirty="0" err="1"/>
              <a:t>implemented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following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subspace</a:t>
            </a:r>
            <a:r>
              <a:rPr lang="nl-NL" dirty="0"/>
              <a:t> </a:t>
            </a:r>
            <a:r>
              <a:rPr lang="nl-NL" dirty="0" err="1"/>
              <a:t>identification</a:t>
            </a:r>
            <a:r>
              <a:rPr lang="nl-NL" dirty="0"/>
              <a:t>, of </a:t>
            </a:r>
            <a:r>
              <a:rPr lang="nl-NL" dirty="0" err="1"/>
              <a:t>which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results</a:t>
            </a:r>
            <a:r>
              <a:rPr lang="nl-NL" dirty="0"/>
              <a:t> are </a:t>
            </a:r>
            <a:r>
              <a:rPr lang="nl-NL" dirty="0" err="1"/>
              <a:t>shown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next slides. For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, we </a:t>
            </a:r>
            <a:r>
              <a:rPr lang="nl-NL" dirty="0" err="1"/>
              <a:t>considered</a:t>
            </a:r>
            <a:r>
              <a:rPr lang="nl-NL" dirty="0"/>
              <a:t> a second order system, but we are </a:t>
            </a:r>
            <a:r>
              <a:rPr lang="nl-NL" dirty="0" err="1"/>
              <a:t>considering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transform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into</a:t>
            </a:r>
            <a:r>
              <a:rPr lang="nl-NL" dirty="0"/>
              <a:t> a 4th order system.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1551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The percentages are decent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method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3256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/>
              <a:t>These </a:t>
            </a:r>
            <a:r>
              <a:rPr lang="nl-NL" dirty="0" err="1"/>
              <a:t>results</a:t>
            </a:r>
            <a:r>
              <a:rPr lang="nl-NL" dirty="0"/>
              <a:t> are </a:t>
            </a:r>
            <a:r>
              <a:rPr lang="nl-NL" dirty="0" err="1"/>
              <a:t>comparable</a:t>
            </a:r>
            <a:r>
              <a:rPr lang="nl-NL" dirty="0"/>
              <a:t> 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results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previous</a:t>
            </a:r>
            <a:r>
              <a:rPr lang="nl-NL" dirty="0"/>
              <a:t> </a:t>
            </a:r>
            <a:r>
              <a:rPr lang="nl-NL" dirty="0" err="1"/>
              <a:t>method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016812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This</a:t>
            </a:r>
            <a:r>
              <a:rPr lang="nl-NL" dirty="0"/>
              <a:t> is a </a:t>
            </a:r>
            <a:r>
              <a:rPr lang="nl-NL" dirty="0" err="1"/>
              <a:t>method</a:t>
            </a:r>
            <a:r>
              <a:rPr lang="nl-NL" dirty="0"/>
              <a:t> we </a:t>
            </a:r>
            <a:r>
              <a:rPr lang="nl-NL" dirty="0" err="1"/>
              <a:t>implemented</a:t>
            </a:r>
            <a:r>
              <a:rPr lang="nl-NL" dirty="0"/>
              <a:t> </a:t>
            </a:r>
            <a:r>
              <a:rPr lang="nl-NL" dirty="0" err="1"/>
              <a:t>ourselves</a:t>
            </a:r>
            <a:r>
              <a:rPr lang="nl-NL" dirty="0"/>
              <a:t>, </a:t>
            </a:r>
            <a:r>
              <a:rPr lang="nl-NL" dirty="0" err="1"/>
              <a:t>using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book</a:t>
            </a:r>
            <a:r>
              <a:rPr lang="nl-NL" dirty="0"/>
              <a:t> of Professor Verhaegen. It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seen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these percentages are </a:t>
            </a:r>
            <a:r>
              <a:rPr lang="nl-NL" dirty="0" err="1"/>
              <a:t>the</a:t>
            </a:r>
            <a:r>
              <a:rPr lang="nl-NL" dirty="0"/>
              <a:t> best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three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4922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following</a:t>
            </a:r>
            <a:r>
              <a:rPr lang="nl-NL" dirty="0"/>
              <a:t> </a:t>
            </a:r>
            <a:r>
              <a:rPr lang="nl-NL" dirty="0" err="1"/>
              <a:t>physical</a:t>
            </a:r>
            <a:r>
              <a:rPr lang="nl-NL" dirty="0"/>
              <a:t> model is </a:t>
            </a:r>
            <a:r>
              <a:rPr lang="nl-NL" dirty="0" err="1"/>
              <a:t>used</a:t>
            </a:r>
            <a:r>
              <a:rPr lang="nl-NL" dirty="0"/>
              <a:t>,  </a:t>
            </a:r>
            <a:r>
              <a:rPr lang="nl-NL" dirty="0" err="1"/>
              <a:t>which</a:t>
            </a:r>
            <a:r>
              <a:rPr lang="nl-NL" dirty="0"/>
              <a:t> is </a:t>
            </a:r>
            <a:r>
              <a:rPr lang="nl-NL" dirty="0" err="1"/>
              <a:t>retreived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apmonitor</a:t>
            </a:r>
            <a:r>
              <a:rPr lang="nl-NL" dirty="0"/>
              <a:t> website.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2603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The red line shows </a:t>
            </a:r>
            <a:r>
              <a:rPr lang="nl-NL" dirty="0" err="1"/>
              <a:t>the</a:t>
            </a:r>
            <a:r>
              <a:rPr lang="nl-NL" dirty="0"/>
              <a:t> fit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optimized</a:t>
            </a:r>
            <a:r>
              <a:rPr lang="nl-NL" dirty="0"/>
              <a:t> parameters,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results</a:t>
            </a:r>
            <a:r>
              <a:rPr lang="nl-NL" dirty="0"/>
              <a:t> are </a:t>
            </a:r>
            <a:r>
              <a:rPr lang="nl-NL" dirty="0" err="1"/>
              <a:t>acceptable</a:t>
            </a:r>
            <a:r>
              <a:rPr lang="nl-NL" dirty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55388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We </a:t>
            </a:r>
            <a:r>
              <a:rPr lang="nl-NL" dirty="0" err="1"/>
              <a:t>planned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following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controller design. </a:t>
            </a:r>
            <a:r>
              <a:rPr lang="nl-NL" dirty="0" err="1"/>
              <a:t>Thankyou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watching</a:t>
            </a:r>
            <a:r>
              <a:rPr lang="nl-NL" dirty="0"/>
              <a:t>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DC8DD1-4508-4547-9E10-A04778832892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076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2192" y="617247"/>
            <a:ext cx="7265534" cy="2229538"/>
          </a:xfrm>
        </p:spPr>
        <p:txBody>
          <a:bodyPr>
            <a:noAutofit/>
          </a:bodyPr>
          <a:lstStyle>
            <a:lvl1pPr algn="l">
              <a:defRPr sz="7200">
                <a:solidFill>
                  <a:srgbClr val="00A6D6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2192" y="3203297"/>
            <a:ext cx="7067378" cy="102580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583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87433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13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4663753"/>
            <a:ext cx="1104294" cy="323006"/>
          </a:xfrm>
          <a:prstGeom prst="rect">
            <a:avLst/>
          </a:prstGeom>
        </p:spPr>
      </p:pic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-3990281" y="418659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05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62A2416-1570-3849-86F9-07F78746E1B2}" type="datetimeFigureOut">
              <a:rPr lang="en-US" smtClean="0"/>
              <a:t>5/13/20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A832CF66-B496-874C-8E08-71A5E0622B6E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"/>
            <a:ext cx="9144000" cy="51434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50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emf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3106" y="205979"/>
            <a:ext cx="710646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106" y="1200150"/>
            <a:ext cx="7106464" cy="348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581184"/>
            <a:ext cx="1368883" cy="632424"/>
          </a:xfrm>
          <a:prstGeom prst="rect">
            <a:avLst/>
          </a:prstGeom>
        </p:spPr>
      </p:pic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8"/>
          <p:cNvSpPr>
            <a:spLocks noChangeArrowheads="1"/>
          </p:cNvSpPr>
          <p:nvPr userDrawn="1"/>
        </p:nvSpPr>
        <p:spPr bwMode="auto">
          <a:xfrm>
            <a:off x="0" y="0"/>
            <a:ext cx="1576384" cy="5149008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11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4" y="4389330"/>
            <a:ext cx="1368883" cy="84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2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72404" y="205979"/>
            <a:ext cx="7090513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404" y="1200150"/>
            <a:ext cx="7090513" cy="361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6651560" y="4815702"/>
            <a:ext cx="231637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rgbClr val="00A6D6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557312C-2AB5-4E4E-8F57-D0081D5FE9E6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6" name="Afbeelding 8" descr="TUDelft_LogoZWART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624" y="4515071"/>
            <a:ext cx="1104294" cy="43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2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A6D6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–"/>
        <a:defRPr sz="24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A6D6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tiff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240" y="505504"/>
            <a:ext cx="6577959" cy="2194834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Intermediate presentation </a:t>
            </a:r>
            <a:r>
              <a:rPr lang="en-US" sz="3200" dirty="0"/>
              <a:t>Group 43</a:t>
            </a:r>
            <a:endParaRPr lang="en-US" sz="4400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240" y="2240395"/>
            <a:ext cx="5892160" cy="1314450"/>
          </a:xfrm>
        </p:spPr>
        <p:txBody>
          <a:bodyPr>
            <a:normAutofit/>
          </a:bodyPr>
          <a:lstStyle/>
          <a:p>
            <a:pPr algn="l"/>
            <a:r>
              <a:rPr lang="en-US" sz="1800" dirty="0" err="1">
                <a:latin typeface="Arial"/>
                <a:cs typeface="Arial"/>
              </a:rPr>
              <a:t>Willemijn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 err="1">
                <a:latin typeface="Arial"/>
                <a:cs typeface="Arial"/>
              </a:rPr>
              <a:t>Remmerswaal</a:t>
            </a:r>
            <a:r>
              <a:rPr lang="en-US" sz="1800" dirty="0">
                <a:latin typeface="Arial"/>
                <a:cs typeface="Arial"/>
              </a:rPr>
              <a:t> and Ruby </a:t>
            </a:r>
            <a:r>
              <a:rPr lang="en-US" sz="1800" dirty="0" err="1">
                <a:latin typeface="Arial"/>
                <a:cs typeface="Arial"/>
              </a:rPr>
              <a:t>Beek</a:t>
            </a:r>
            <a:endParaRPr lang="en-US"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795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EA3D37-7B9E-D243-A47E-389FB8228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Planning </a:t>
            </a:r>
            <a:r>
              <a:rPr lang="nl-NL" dirty="0" err="1"/>
              <a:t>for</a:t>
            </a:r>
            <a:r>
              <a:rPr lang="nl-NL" dirty="0"/>
              <a:t> control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C3E310F-3482-EE42-B0AC-47035FE2E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Methods</a:t>
            </a:r>
            <a:endParaRPr lang="nl-NL" dirty="0"/>
          </a:p>
          <a:p>
            <a:pPr lvl="1"/>
            <a:r>
              <a:rPr lang="nl-NL" dirty="0"/>
              <a:t>MPC</a:t>
            </a:r>
          </a:p>
          <a:p>
            <a:pPr lvl="1"/>
            <a:r>
              <a:rPr lang="nl-NL" dirty="0"/>
              <a:t>Mixed-</a:t>
            </a:r>
            <a:r>
              <a:rPr lang="nl-NL" dirty="0" err="1"/>
              <a:t>Sensitivity</a:t>
            </a:r>
            <a:endParaRPr lang="nl-NL" dirty="0"/>
          </a:p>
          <a:p>
            <a:pPr lvl="1"/>
            <a:r>
              <a:rPr lang="nl-NL" dirty="0"/>
              <a:t>(PID tuner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compare</a:t>
            </a:r>
            <a:r>
              <a:rPr lang="nl-N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080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22FE8-48CA-4A44-B90E-E70809D1A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Used</a:t>
            </a:r>
            <a:r>
              <a:rPr lang="nl-NL" dirty="0"/>
              <a:t> dataset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CC9F4C85-AB86-0A49-B99C-A916B46C72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28" r="6424"/>
          <a:stretch/>
        </p:blipFill>
        <p:spPr>
          <a:xfrm>
            <a:off x="1605998" y="893851"/>
            <a:ext cx="7068381" cy="4043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30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22FE8-48CA-4A44-B90E-E70809D1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06" y="205978"/>
            <a:ext cx="7106464" cy="1098839"/>
          </a:xfrm>
        </p:spPr>
        <p:txBody>
          <a:bodyPr/>
          <a:lstStyle/>
          <a:p>
            <a:r>
              <a:rPr lang="nl-NL" dirty="0" err="1"/>
              <a:t>Used</a:t>
            </a:r>
            <a:r>
              <a:rPr lang="nl-NL" dirty="0"/>
              <a:t> dataset – </a:t>
            </a:r>
            <a:r>
              <a:rPr lang="nl-NL" dirty="0" err="1"/>
              <a:t>Smoothened</a:t>
            </a:r>
            <a:r>
              <a:rPr lang="nl-NL" dirty="0"/>
              <a:t> </a:t>
            </a:r>
            <a:br>
              <a:rPr lang="nl-NL" dirty="0"/>
            </a:br>
            <a:r>
              <a:rPr lang="nl-NL" sz="2000" dirty="0" err="1">
                <a:solidFill>
                  <a:schemeClr val="tx1"/>
                </a:solidFill>
              </a:rPr>
              <a:t>Matlab</a:t>
            </a:r>
            <a:r>
              <a:rPr lang="nl-NL" sz="2000" dirty="0">
                <a:solidFill>
                  <a:schemeClr val="tx1"/>
                </a:solidFill>
              </a:rPr>
              <a:t>: </a:t>
            </a:r>
            <a:r>
              <a:rPr lang="nl-NL" sz="2000" dirty="0" err="1">
                <a:solidFill>
                  <a:schemeClr val="tx1"/>
                </a:solidFill>
              </a:rPr>
              <a:t>smoothdata</a:t>
            </a:r>
            <a:r>
              <a:rPr lang="nl-NL" sz="2000" dirty="0">
                <a:solidFill>
                  <a:schemeClr val="tx1"/>
                </a:solidFill>
              </a:rPr>
              <a:t> 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DB96625-098A-2A45-838A-96884B818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106" y="1198222"/>
            <a:ext cx="4985733" cy="373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71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Subspace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Methods:</a:t>
            </a:r>
          </a:p>
          <a:p>
            <a:pPr lvl="1"/>
            <a:r>
              <a:rPr lang="en-US" dirty="0"/>
              <a:t>n4sid (System Identification Toolbox)</a:t>
            </a:r>
          </a:p>
          <a:p>
            <a:pPr lvl="1"/>
            <a:r>
              <a:rPr lang="en-US" dirty="0" err="1"/>
              <a:t>ssest</a:t>
            </a:r>
            <a:r>
              <a:rPr lang="en-US" dirty="0"/>
              <a:t> (System Identification Toolbox)</a:t>
            </a:r>
          </a:p>
          <a:p>
            <a:pPr lvl="1"/>
            <a:r>
              <a:rPr lang="en-US" dirty="0"/>
              <a:t>RQ factorization (M. Verhaegen [2007])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823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3381" y="318497"/>
            <a:ext cx="6887733" cy="938159"/>
          </a:xfrm>
        </p:spPr>
        <p:txBody>
          <a:bodyPr>
            <a:normAutofit fontScale="90000"/>
          </a:bodyPr>
          <a:lstStyle/>
          <a:p>
            <a:r>
              <a:rPr lang="en-US" dirty="0"/>
              <a:t>Subspace Identification</a:t>
            </a: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n4sid (System Identification Toolbox)</a:t>
            </a:r>
            <a:endParaRPr lang="en-US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FE2168B-9A78-1546-8FE2-C97C7233D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0"/>
          <a:stretch/>
        </p:blipFill>
        <p:spPr>
          <a:xfrm>
            <a:off x="1773381" y="1256656"/>
            <a:ext cx="4926375" cy="381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283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3381" y="318497"/>
            <a:ext cx="6887733" cy="938159"/>
          </a:xfrm>
        </p:spPr>
        <p:txBody>
          <a:bodyPr>
            <a:normAutofit fontScale="90000"/>
          </a:bodyPr>
          <a:lstStyle/>
          <a:p>
            <a:r>
              <a:rPr lang="en-US" dirty="0"/>
              <a:t>Subspace Identification</a:t>
            </a:r>
            <a:br>
              <a:rPr lang="en-US" dirty="0"/>
            </a:br>
            <a:r>
              <a:rPr lang="en-US" sz="2000" dirty="0" err="1">
                <a:solidFill>
                  <a:schemeClr val="tx1"/>
                </a:solidFill>
              </a:rPr>
              <a:t>ssest</a:t>
            </a:r>
            <a:r>
              <a:rPr lang="en-US" sz="2000" dirty="0">
                <a:solidFill>
                  <a:schemeClr val="tx1"/>
                </a:solidFill>
              </a:rPr>
              <a:t> (System Identification Toolbox)</a:t>
            </a:r>
            <a:endParaRPr lang="en-US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F8FB347E-7428-DC42-A979-77B9A188C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446" y="1256656"/>
            <a:ext cx="5017837" cy="376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0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3381" y="318497"/>
            <a:ext cx="6887733" cy="938159"/>
          </a:xfrm>
        </p:spPr>
        <p:txBody>
          <a:bodyPr>
            <a:normAutofit fontScale="90000"/>
          </a:bodyPr>
          <a:lstStyle/>
          <a:p>
            <a:r>
              <a:rPr lang="en-US" dirty="0"/>
              <a:t>Subspace Identification</a:t>
            </a: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RQ factorization (M. Verhaegen [2007])</a:t>
            </a:r>
            <a:endParaRPr lang="en-US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1F1A9F3-7687-3E48-A1A9-098FA654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381" y="1256656"/>
            <a:ext cx="4945918" cy="370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9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59E93E-D08E-7441-B10B-D56D0C2F9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06" y="457228"/>
            <a:ext cx="7106464" cy="857250"/>
          </a:xfrm>
        </p:spPr>
        <p:txBody>
          <a:bodyPr>
            <a:normAutofit fontScale="90000"/>
          </a:bodyPr>
          <a:lstStyle/>
          <a:p>
            <a:r>
              <a:rPr lang="nl-NL" dirty="0"/>
              <a:t>Parameter </a:t>
            </a:r>
            <a:r>
              <a:rPr lang="nl-NL" dirty="0" err="1"/>
              <a:t>Estimation</a:t>
            </a:r>
            <a:br>
              <a:rPr lang="nl-NL" dirty="0"/>
            </a:br>
            <a:r>
              <a:rPr lang="nl-NL" sz="2000" dirty="0">
                <a:solidFill>
                  <a:schemeClr val="tx1"/>
                </a:solidFill>
              </a:rPr>
              <a:t>Fit </a:t>
            </a:r>
            <a:r>
              <a:rPr lang="nl-NL" sz="2000" dirty="0" err="1">
                <a:solidFill>
                  <a:schemeClr val="tx1"/>
                </a:solidFill>
              </a:rPr>
              <a:t>for</a:t>
            </a:r>
            <a:r>
              <a:rPr lang="nl-NL" sz="2000" dirty="0">
                <a:solidFill>
                  <a:schemeClr val="tx1"/>
                </a:solidFill>
              </a:rPr>
              <a:t> </a:t>
            </a:r>
            <a:r>
              <a:rPr lang="nl-NL" sz="2000" dirty="0" err="1">
                <a:solidFill>
                  <a:schemeClr val="tx1"/>
                </a:solidFill>
              </a:rPr>
              <a:t>physical</a:t>
            </a:r>
            <a:r>
              <a:rPr lang="nl-NL" sz="2000" dirty="0">
                <a:solidFill>
                  <a:schemeClr val="tx1"/>
                </a:solidFill>
              </a:rPr>
              <a:t> </a:t>
            </a:r>
            <a:r>
              <a:rPr lang="nl-NL" sz="2000" dirty="0" err="1">
                <a:solidFill>
                  <a:schemeClr val="tx1"/>
                </a:solidFill>
              </a:rPr>
              <a:t>based</a:t>
            </a:r>
            <a:r>
              <a:rPr lang="nl-NL" sz="2000" dirty="0">
                <a:solidFill>
                  <a:schemeClr val="tx1"/>
                </a:solidFill>
              </a:rPr>
              <a:t> model</a:t>
            </a:r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5AEE2F3-8AF4-834B-8D43-7FD9CA9929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771" y="1362644"/>
            <a:ext cx="835339" cy="1141037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E9C1D7A0-189D-7C49-A95B-144CE3B15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026" y="2503681"/>
            <a:ext cx="6832832" cy="737716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8D0512C1-BB34-C043-A265-1C678339D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5496" y="3176745"/>
            <a:ext cx="6677891" cy="709965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BAF2B9AC-1E80-AF4A-9E59-2E333F5857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8025" y="3868238"/>
            <a:ext cx="1495341" cy="11921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kstvak 11">
                <a:extLst>
                  <a:ext uri="{FF2B5EF4-FFF2-40B4-BE49-F238E27FC236}">
                    <a16:creationId xmlns:a16="http://schemas.microsoft.com/office/drawing/2014/main" id="{5E23A266-F105-C545-AF52-8A7908535113}"/>
                  </a:ext>
                </a:extLst>
              </p:cNvPr>
              <p:cNvSpPr txBox="1"/>
              <p:nvPr/>
            </p:nvSpPr>
            <p:spPr>
              <a:xfrm>
                <a:off x="4414985" y="4239493"/>
                <a:ext cx="13960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nl-NL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nl-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nl-NL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nl-NL" dirty="0"/>
              </a:p>
            </p:txBody>
          </p:sp>
        </mc:Choice>
        <mc:Fallback xmlns="">
          <p:sp>
            <p:nvSpPr>
              <p:cNvPr id="12" name="Tekstvak 11">
                <a:extLst>
                  <a:ext uri="{FF2B5EF4-FFF2-40B4-BE49-F238E27FC236}">
                    <a16:creationId xmlns:a16="http://schemas.microsoft.com/office/drawing/2014/main" id="{5E23A266-F105-C545-AF52-8A79085351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4985" y="4239493"/>
                <a:ext cx="139608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kstvak 12">
            <a:extLst>
              <a:ext uri="{FF2B5EF4-FFF2-40B4-BE49-F238E27FC236}">
                <a16:creationId xmlns:a16="http://schemas.microsoft.com/office/drawing/2014/main" id="{DB3DF5D5-DB7D-FA45-B404-E6548A5E3009}"/>
              </a:ext>
            </a:extLst>
          </p:cNvPr>
          <p:cNvSpPr txBox="1"/>
          <p:nvPr/>
        </p:nvSpPr>
        <p:spPr>
          <a:xfrm>
            <a:off x="5624914" y="4252226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and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37175F0E-5B20-A24C-957F-369494D6D381}"/>
                  </a:ext>
                </a:extLst>
              </p:cNvPr>
              <p:cNvSpPr txBox="1"/>
              <p:nvPr/>
            </p:nvSpPr>
            <p:spPr>
              <a:xfrm>
                <a:off x="6014540" y="4239493"/>
                <a:ext cx="359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i="1">
                          <a:latin typeface="Cambria Math" panose="02040503050406030204" pitchFamily="18" charset="0"/>
                        </a:rPr>
                        <m:t>𝜏</m:t>
                      </m:r>
                    </m:oMath>
                  </m:oMathPara>
                </a14:m>
                <a:endParaRPr lang="nl-NL" dirty="0"/>
              </a:p>
            </p:txBody>
          </p:sp>
        </mc:Choice>
        <mc:Fallback xmlns="">
          <p:sp>
            <p:nvSpPr>
              <p:cNvPr id="14" name="Tekstvak 13">
                <a:extLst>
                  <a:ext uri="{FF2B5EF4-FFF2-40B4-BE49-F238E27FC236}">
                    <a16:creationId xmlns:a16="http://schemas.microsoft.com/office/drawing/2014/main" id="{37175F0E-5B20-A24C-957F-369494D6D3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14540" y="4239493"/>
                <a:ext cx="359522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kstvak 14">
            <a:extLst>
              <a:ext uri="{FF2B5EF4-FFF2-40B4-BE49-F238E27FC236}">
                <a16:creationId xmlns:a16="http://schemas.microsoft.com/office/drawing/2014/main" id="{8FB3B88E-C314-AA4F-812F-0AE824CF656C}"/>
              </a:ext>
            </a:extLst>
          </p:cNvPr>
          <p:cNvSpPr txBox="1"/>
          <p:nvPr/>
        </p:nvSpPr>
        <p:spPr>
          <a:xfrm>
            <a:off x="6241749" y="4252226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are </a:t>
            </a:r>
            <a:r>
              <a:rPr lang="nl-NL" dirty="0" err="1"/>
              <a:t>estimated</a:t>
            </a:r>
            <a:r>
              <a:rPr lang="nl-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2018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59E93E-D08E-7441-B10B-D56D0C2F9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3106" y="457228"/>
            <a:ext cx="7106464" cy="857250"/>
          </a:xfrm>
        </p:spPr>
        <p:txBody>
          <a:bodyPr>
            <a:normAutofit fontScale="90000"/>
          </a:bodyPr>
          <a:lstStyle/>
          <a:p>
            <a:r>
              <a:rPr lang="nl-NL" dirty="0"/>
              <a:t>Parameter </a:t>
            </a:r>
            <a:r>
              <a:rPr lang="nl-NL" dirty="0" err="1"/>
              <a:t>Estimation</a:t>
            </a:r>
            <a:br>
              <a:rPr lang="nl-NL" dirty="0"/>
            </a:br>
            <a:r>
              <a:rPr lang="nl-NL" sz="2000" dirty="0">
                <a:solidFill>
                  <a:schemeClr val="tx1"/>
                </a:solidFill>
              </a:rPr>
              <a:t>Fit </a:t>
            </a:r>
            <a:r>
              <a:rPr lang="nl-NL" sz="2000" dirty="0" err="1">
                <a:solidFill>
                  <a:schemeClr val="tx1"/>
                </a:solidFill>
              </a:rPr>
              <a:t>for</a:t>
            </a:r>
            <a:r>
              <a:rPr lang="nl-NL" sz="2000" dirty="0">
                <a:solidFill>
                  <a:schemeClr val="tx1"/>
                </a:solidFill>
              </a:rPr>
              <a:t> </a:t>
            </a:r>
            <a:r>
              <a:rPr lang="nl-NL" sz="2000" dirty="0" err="1">
                <a:solidFill>
                  <a:schemeClr val="tx1"/>
                </a:solidFill>
              </a:rPr>
              <a:t>physical</a:t>
            </a:r>
            <a:r>
              <a:rPr lang="nl-NL" sz="2000" dirty="0">
                <a:solidFill>
                  <a:schemeClr val="tx1"/>
                </a:solidFill>
              </a:rPr>
              <a:t> </a:t>
            </a:r>
            <a:r>
              <a:rPr lang="nl-NL" sz="2000" dirty="0" err="1">
                <a:solidFill>
                  <a:schemeClr val="tx1"/>
                </a:solidFill>
              </a:rPr>
              <a:t>based</a:t>
            </a:r>
            <a:r>
              <a:rPr lang="nl-NL" sz="2000" dirty="0">
                <a:solidFill>
                  <a:schemeClr val="tx1"/>
                </a:solidFill>
              </a:rPr>
              <a:t> model</a:t>
            </a:r>
            <a:endParaRPr lang="nl-NL" dirty="0">
              <a:solidFill>
                <a:schemeClr val="tx1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5769F07-CB31-7044-8436-4DAAE7592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47" r="6176"/>
          <a:stretch/>
        </p:blipFill>
        <p:spPr>
          <a:xfrm>
            <a:off x="1644073" y="1314478"/>
            <a:ext cx="6410035" cy="369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24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U Delft">
      <a:dk1>
        <a:sysClr val="windowText" lastClr="000000"/>
      </a:dk1>
      <a:lt1>
        <a:srgbClr val="FFFFFF"/>
      </a:lt1>
      <a:dk2>
        <a:srgbClr val="00A6D6"/>
      </a:dk2>
      <a:lt2>
        <a:srgbClr val="FFFFFF"/>
      </a:lt2>
      <a:accent1>
        <a:srgbClr val="A5CA1A"/>
      </a:accent1>
      <a:accent2>
        <a:srgbClr val="E21A1A"/>
      </a:accent2>
      <a:accent3>
        <a:srgbClr val="6D177F"/>
      </a:accent3>
      <a:accent4>
        <a:srgbClr val="E64616"/>
      </a:accent4>
      <a:accent5>
        <a:srgbClr val="008891"/>
      </a:accent5>
      <a:accent6>
        <a:srgbClr val="6B8689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2637</TotalTime>
  <Words>292</Words>
  <Application>Microsoft Macintosh PowerPoint</Application>
  <PresentationFormat>Diavoorstelling (16:9)</PresentationFormat>
  <Paragraphs>42</Paragraphs>
  <Slides>10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 Math</vt:lpstr>
      <vt:lpstr>Tahoma</vt:lpstr>
      <vt:lpstr>Office Theme</vt:lpstr>
      <vt:lpstr>Custom Design</vt:lpstr>
      <vt:lpstr>Intermediate presentation Group 43</vt:lpstr>
      <vt:lpstr>Used dataset</vt:lpstr>
      <vt:lpstr>Used dataset – Smoothened  Matlab: smoothdata </vt:lpstr>
      <vt:lpstr>Subspace Identification</vt:lpstr>
      <vt:lpstr>Subspace Identification n4sid (System Identification Toolbox)</vt:lpstr>
      <vt:lpstr>Subspace Identification ssest (System Identification Toolbox)</vt:lpstr>
      <vt:lpstr>Subspace Identification RQ factorization (M. Verhaegen [2007])</vt:lpstr>
      <vt:lpstr>Parameter Estimation Fit for physical based model</vt:lpstr>
      <vt:lpstr>Parameter Estimation Fit for physical based model</vt:lpstr>
      <vt:lpstr>Planning for control</vt:lpstr>
    </vt:vector>
  </TitlesOfParts>
  <Company>TU Delft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Saskia de Been   </dc:creator>
  <cp:lastModifiedBy>Ruby Beek</cp:lastModifiedBy>
  <cp:revision>35</cp:revision>
  <dcterms:created xsi:type="dcterms:W3CDTF">2015-07-09T11:57:30Z</dcterms:created>
  <dcterms:modified xsi:type="dcterms:W3CDTF">2020-05-15T06:58:56Z</dcterms:modified>
</cp:coreProperties>
</file>